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handoutMasterIdLst>
    <p:handoutMasterId r:id="rId28"/>
  </p:handoutMasterIdLst>
  <p:sldIdLst>
    <p:sldId id="270" r:id="rId2"/>
    <p:sldId id="315" r:id="rId3"/>
    <p:sldId id="314" r:id="rId4"/>
    <p:sldId id="313" r:id="rId5"/>
    <p:sldId id="317" r:id="rId6"/>
    <p:sldId id="318" r:id="rId7"/>
    <p:sldId id="319" r:id="rId8"/>
    <p:sldId id="320" r:id="rId9"/>
    <p:sldId id="308" r:id="rId10"/>
    <p:sldId id="389" r:id="rId11"/>
    <p:sldId id="322" r:id="rId12"/>
    <p:sldId id="323" r:id="rId13"/>
    <p:sldId id="324" r:id="rId14"/>
    <p:sldId id="325" r:id="rId15"/>
    <p:sldId id="326" r:id="rId16"/>
    <p:sldId id="343" r:id="rId17"/>
    <p:sldId id="344" r:id="rId18"/>
    <p:sldId id="340" r:id="rId19"/>
    <p:sldId id="345" r:id="rId20"/>
    <p:sldId id="346" r:id="rId21"/>
    <p:sldId id="347" r:id="rId22"/>
    <p:sldId id="348" r:id="rId23"/>
    <p:sldId id="349" r:id="rId24"/>
    <p:sldId id="350" r:id="rId25"/>
    <p:sldId id="388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Holcomb" initials="" lastIdx="3" clrIdx="0"/>
  <p:cmAuthor id="7" name="Maureen Steddin" initials="MS [2]" lastIdx="1" clrIdx="7"/>
  <p:cmAuthor id="1" name="Ruchi Sachdev" initials="" lastIdx="8" clrIdx="1"/>
  <p:cmAuthor id="8" name="Maureen Steddin" initials="MS [3]" lastIdx="1" clrIdx="8"/>
  <p:cmAuthor id="2" name="Sarah Reusché" initials="" lastIdx="13" clrIdx="2"/>
  <p:cmAuthor id="9" name="Maureen Steddin" initials="MS [4]" lastIdx="1" clrIdx="9"/>
  <p:cmAuthor id="3" name="Nitin Shankar" initials="" lastIdx="6" clrIdx="3"/>
  <p:cmAuthor id="10" name="Maureen Steddin" initials="MS [5]" lastIdx="1" clrIdx="10"/>
  <p:cmAuthor id="4" name="Kristen Flathman" initials="" lastIdx="1" clrIdx="4"/>
  <p:cmAuthor id="11" name="Maureen Steddin" initials="MS [6]" lastIdx="1" clrIdx="11"/>
  <p:cmAuthor id="5" name="Ben Schroeter" initials="" lastIdx="0" clrIdx="5"/>
  <p:cmAuthor id="6" name="Maureen Steddin" initials="MS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3" autoAdjust="0"/>
    <p:restoredTop sz="85593" autoAdjust="0"/>
  </p:normalViewPr>
  <p:slideViewPr>
    <p:cSldViewPr snapToGrid="0" snapToObjects="1">
      <p:cViewPr varScale="1">
        <p:scale>
          <a:sx n="91" d="100"/>
          <a:sy n="91" d="100"/>
        </p:scale>
        <p:origin x="45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 descr="Pearson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972" y="6429709"/>
            <a:ext cx="917999" cy="27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1600200" y="6429344"/>
            <a:ext cx="7162799" cy="2000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/>
                <a:ea typeface="Verdana" panose="020B0604030504040204" pitchFamily="34" charset="0"/>
                <a:cs typeface="Verdana" panose="020B0604030504040204" pitchFamily="34" charset="0"/>
              </a:rPr>
              <a:t>Copyright © 2019, 2016, 2014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15370"/>
            <a:ext cx="8229600" cy="10394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dirty="0"/>
              <a:t>Database Processing: Fundamentals, Design, and Implementation</a:t>
            </a:r>
            <a:endParaRPr lang="en-US" sz="3400" b="1" i="0" u="none" strike="noStrike" cap="none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254868"/>
            <a:ext cx="8229600" cy="48712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rgbClr val="007FA3"/>
                </a:solidFill>
              </a:rPr>
              <a:t>15</a:t>
            </a:r>
            <a:r>
              <a:rPr lang="en-US" sz="2000" baseline="30000" dirty="0">
                <a:solidFill>
                  <a:srgbClr val="007FA3"/>
                </a:solidFill>
              </a:rPr>
              <a:t>th</a:t>
            </a:r>
            <a:r>
              <a:rPr lang="en-US" sz="2000" dirty="0">
                <a:solidFill>
                  <a:srgbClr val="007FA3"/>
                </a:solidFill>
              </a:rPr>
              <a:t> Edition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5486400" y="1600200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 #2</a:t>
            </a:r>
          </a:p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400" dirty="0"/>
              <a:t>Part 1A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486400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Structured Query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65714-D192-45D5-A8A7-9DA5B9EF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3570051" cy="45687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ADFB-2BEA-4B97-BC17-4E6056C6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Data Tables Used in Examples (2 of 2)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D23B51-87CE-4BF6-94E2-A4A621FDE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2164"/>
              </p:ext>
            </p:extLst>
          </p:nvPr>
        </p:nvGraphicFramePr>
        <p:xfrm>
          <a:off x="1121922" y="1483518"/>
          <a:ext cx="2016868" cy="4529561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2016868">
                  <a:extLst>
                    <a:ext uri="{9D8B030D-6E8A-4147-A177-3AD203B41FA5}">
                      <a16:colId xmlns:a16="http://schemas.microsoft.com/office/drawing/2014/main" val="254965900"/>
                    </a:ext>
                  </a:extLst>
                </a:gridCol>
              </a:tblGrid>
              <a:tr h="306371">
                <a:tc>
                  <a:txBody>
                    <a:bodyPr/>
                    <a:lstStyle/>
                    <a:p>
                      <a:r>
                        <a:rPr lang="en-US" dirty="0"/>
                        <a:t>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67510"/>
                  </a:ext>
                </a:extLst>
              </a:tr>
              <a:tr h="1195049">
                <a:tc>
                  <a:txBody>
                    <a:bodyPr/>
                    <a:lstStyle/>
                    <a:p>
                      <a:r>
                        <a:rPr lang="en-US" dirty="0"/>
                        <a:t>SKU_DATA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066943"/>
                  </a:ext>
                </a:extLst>
              </a:tr>
              <a:tr h="1218466">
                <a:tc>
                  <a:txBody>
                    <a:bodyPr/>
                    <a:lstStyle/>
                    <a:p>
                      <a:r>
                        <a:rPr lang="en-US" dirty="0"/>
                        <a:t>BUYER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724529"/>
                  </a:ext>
                </a:extLst>
              </a:tr>
              <a:tr h="1809675">
                <a:tc>
                  <a:txBody>
                    <a:bodyPr/>
                    <a:lstStyle/>
                    <a:p>
                      <a:r>
                        <a:rPr lang="en-US" dirty="0"/>
                        <a:t>CATALOG_SKU_20##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57684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73B900-8E73-4FBA-922C-EE25027F2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41638"/>
              </p:ext>
            </p:extLst>
          </p:nvPr>
        </p:nvGraphicFramePr>
        <p:xfrm>
          <a:off x="3138790" y="1483518"/>
          <a:ext cx="4691976" cy="4572725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2345988">
                  <a:extLst>
                    <a:ext uri="{9D8B030D-6E8A-4147-A177-3AD203B41FA5}">
                      <a16:colId xmlns:a16="http://schemas.microsoft.com/office/drawing/2014/main" val="4135032336"/>
                    </a:ext>
                  </a:extLst>
                </a:gridCol>
                <a:gridCol w="2345988">
                  <a:extLst>
                    <a:ext uri="{9D8B030D-6E8A-4147-A177-3AD203B41FA5}">
                      <a16:colId xmlns:a16="http://schemas.microsoft.com/office/drawing/2014/main" val="1571485701"/>
                    </a:ext>
                  </a:extLst>
                </a:gridCol>
              </a:tblGrid>
              <a:tr h="305525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878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518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SKU_Description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506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(30)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7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Buyer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41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BuyerName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51443"/>
                  </a:ext>
                </a:extLst>
              </a:tr>
              <a:tr h="139245">
                <a:tc>
                  <a:txBody>
                    <a:bodyPr/>
                    <a:lstStyle/>
                    <a:p>
                      <a:r>
                        <a:rPr lang="en-US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(30)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0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483139"/>
                  </a:ext>
                </a:extLst>
              </a:tr>
              <a:tr h="171671">
                <a:tc>
                  <a:txBody>
                    <a:bodyPr/>
                    <a:lstStyle/>
                    <a:p>
                      <a:r>
                        <a:rPr lang="en-US" dirty="0"/>
                        <a:t>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83698"/>
                  </a:ext>
                </a:extLst>
              </a:tr>
              <a:tr h="168428">
                <a:tc>
                  <a:txBody>
                    <a:bodyPr/>
                    <a:lstStyle/>
                    <a:p>
                      <a:r>
                        <a:rPr lang="en-US" dirty="0"/>
                        <a:t>CatalogID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67043"/>
                  </a:ext>
                </a:extLst>
              </a:tr>
              <a:tr h="145730">
                <a:tc>
                  <a:txBody>
                    <a:bodyPr/>
                    <a:lstStyle/>
                    <a:p>
                      <a:r>
                        <a:rPr lang="en-US" dirty="0"/>
                        <a:t>SKU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406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SKU_Description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5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(30)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1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CatalogPage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678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DateOnWebSite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82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60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60BF-5464-4F06-A8A8-A3C4524A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SELECT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C90C1-F385-485E-85D3-878A83A15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The fundamental framework for an SQL query is the </a:t>
            </a:r>
            <a:r>
              <a:rPr lang="en-US" sz="3200" b="1" dirty="0">
                <a:solidFill>
                  <a:schemeClr val="tx2"/>
                </a:solidFill>
              </a:rPr>
              <a:t>SQL SELECT statement</a:t>
            </a:r>
            <a:r>
              <a:rPr lang="en-US" sz="3200" dirty="0"/>
              <a:t>.</a:t>
            </a:r>
          </a:p>
          <a:p>
            <a:pPr lvl="1" eaLnBrk="1" hangingPunct="1">
              <a:buClr>
                <a:schemeClr val="tx1"/>
              </a:buClr>
            </a:pPr>
            <a:r>
              <a:rPr lang="en-US" sz="2800" b="1" dirty="0">
                <a:solidFill>
                  <a:schemeClr val="tx2"/>
                </a:solidFill>
              </a:rPr>
              <a:t>SELECT	{ColumnName(s)}</a:t>
            </a:r>
          </a:p>
          <a:p>
            <a:pPr lvl="1" eaLnBrk="1" hangingPunct="1">
              <a:buClr>
                <a:schemeClr val="tx1"/>
              </a:buClr>
            </a:pPr>
            <a:r>
              <a:rPr lang="en-US" sz="2800" b="1" dirty="0">
                <a:solidFill>
                  <a:schemeClr val="tx2"/>
                </a:solidFill>
              </a:rPr>
              <a:t>FROM		{TableName(s)}</a:t>
            </a:r>
          </a:p>
          <a:p>
            <a:pPr lvl="1" eaLnBrk="1" hangingPunct="1">
              <a:buClr>
                <a:schemeClr val="tx1"/>
              </a:buClr>
            </a:pPr>
            <a:r>
              <a:rPr lang="en-US" sz="2800" b="1" dirty="0">
                <a:solidFill>
                  <a:schemeClr val="tx2"/>
                </a:solidFill>
              </a:rPr>
              <a:t>WHERE	{Condition(s)}</a:t>
            </a:r>
          </a:p>
          <a:p>
            <a:pPr eaLnBrk="1" hangingPunct="1"/>
            <a:r>
              <a:rPr lang="en-US" sz="2800" dirty="0"/>
              <a:t>All SQL statements end with a </a:t>
            </a:r>
            <a:r>
              <a:rPr lang="en-US" sz="2800" b="1" dirty="0">
                <a:solidFill>
                  <a:schemeClr val="tx2"/>
                </a:solidFill>
              </a:rPr>
              <a:t>semicolon(;)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F9BA-C7EF-4857-A9F5-D8D3A6A2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Columns from a Single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93F97-FCB4-4D91-86D0-B3FDFFB47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marR="21340" lvl="1" indent="0"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SKU, SKU_Description, Department, Buyer</a:t>
            </a:r>
          </a:p>
          <a:p>
            <a:pPr marL="588518" marR="21340" lvl="1" indent="0">
              <a:spcBef>
                <a:spcPts val="10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SKU_DATA;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B0270-A83E-49AF-94EF-65C27E07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41" y="2554600"/>
            <a:ext cx="5443317" cy="34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1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2BB9-BFA6-47BC-B317-EDC1971B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All Columns:</a:t>
            </a:r>
            <a:br>
              <a:rPr lang="en-US" dirty="0"/>
            </a:br>
            <a:r>
              <a:rPr lang="en-US" sz="3000" dirty="0"/>
              <a:t>The SQL Asterisk (*) Wildcard Character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F9FB-9C92-423E-B574-BFA120A20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lvl="1" indent="0"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*</a:t>
            </a:r>
          </a:p>
          <a:p>
            <a:pPr marL="588518" lvl="1" indent="0">
              <a:spcBef>
                <a:spcPts val="10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SKU_DATA;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85C83-BC07-4A65-A007-6935AA22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99" y="2568323"/>
            <a:ext cx="5568201" cy="35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65DE-148E-44E1-8FA4-BFF22F40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Column Order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2569B-9F15-43CA-BC11-891EDFCD1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marR="44440" lvl="1" indent="0"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Department, Buyer</a:t>
            </a:r>
          </a:p>
          <a:p>
            <a:pPr marL="588518" marR="44440" lvl="1" indent="0">
              <a:spcBef>
                <a:spcPts val="10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SKU_DATA;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C7628-A5AC-47C1-8A9B-0F9E2C0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45" y="2524991"/>
            <a:ext cx="2627709" cy="35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1B24-2078-4E25-8938-65C1A4CD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Column Order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2D58C-ED63-4F88-8747-7930659B2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marR="44440" lvl="1" indent="0">
              <a:spcBef>
                <a:spcPts val="10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Buyer, Department</a:t>
            </a:r>
          </a:p>
          <a:p>
            <a:pPr marL="588518" marR="44440" lvl="1" indent="0">
              <a:spcBef>
                <a:spcPts val="10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SKU_DATA;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6AE47-80D8-4F39-94EC-59CA7676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06" y="2436329"/>
            <a:ext cx="2724187" cy="36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5DD4-FC0E-4BAD-99A2-C673922F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Reading Specified Rows from a Single Table</a:t>
            </a:r>
            <a:br>
              <a:rPr lang="en-US" sz="3200" dirty="0"/>
            </a:br>
            <a:r>
              <a:rPr lang="en-US" sz="2800" dirty="0"/>
              <a:t>The SQL DISTINCT Keyword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5DC50-09D8-4059-B32F-1B83C402D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marR="2944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  DISTINCT Buyer, Department </a:t>
            </a:r>
          </a:p>
          <a:p>
            <a:pPr marL="588518" marR="2944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  SKU_DATA;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51DA6-BC98-4C8A-9901-5C168156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60" y="2973323"/>
            <a:ext cx="3266862" cy="15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0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1622-F4A7-493F-8636-43E22008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Controlling the Number of Rows from a Single Table I</a:t>
            </a:r>
            <a:br>
              <a:rPr lang="en-US" sz="2700" dirty="0"/>
            </a:br>
            <a:r>
              <a:rPr lang="en-US" sz="2400" dirty="0"/>
              <a:t>The SQL TOP {NumberOfRows}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EDC73-BDB0-4C33-8ED2-0081E2EB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marR="3265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  TOP 5 Buyer, Department </a:t>
            </a:r>
          </a:p>
          <a:p>
            <a:pPr marL="588518" marR="3265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  SKU_DATA;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78137-C70D-4C1F-9ED9-0E101378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71" y="2866643"/>
            <a:ext cx="3624858" cy="21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8F39-3EED-4277-98FC-5512470B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Controlling the Number of Rows from a Single Table II</a:t>
            </a:r>
            <a:br>
              <a:rPr lang="en-US" sz="3600" dirty="0"/>
            </a:br>
            <a:r>
              <a:rPr lang="en-US" sz="2400" dirty="0"/>
              <a:t>The SQL TOP {Percentage} PERCENT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F1822-BAA5-43BD-A11A-9E04AADDA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  TOP 75 PERCENT Buyer, Department </a:t>
            </a:r>
          </a:p>
          <a:p>
            <a:pPr marL="588518" marR="2869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  SKU_DATA;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CFE4F-86C3-4206-A738-55B815FD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90" y="2776080"/>
            <a:ext cx="3038019" cy="32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49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AAF1-682B-40E6-9FCE-CD7ADD5A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Controlling Specified Rows from a Single Table</a:t>
            </a:r>
            <a:br>
              <a:rPr lang="en-US" sz="3000" dirty="0"/>
            </a:br>
            <a:r>
              <a:rPr lang="en-US" sz="2800" dirty="0"/>
              <a:t>The SQL WHERE Clause: Character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87796-4E95-41D4-8A34-64B421B67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  *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  SKU_DATA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	  Department = 'Water Sports';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2EC80-FA73-483B-B02A-A3851F6B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67" y="3209935"/>
            <a:ext cx="5691866" cy="24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5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6AAD-7CFA-4AEE-B95B-F6E37D10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B66EC-B0AE-4154-8472-F1386A9E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sz="2400" b="1" dirty="0">
                <a:solidFill>
                  <a:schemeClr val="tx2"/>
                </a:solidFill>
              </a:rPr>
              <a:t>Structured Query Language (SQL)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/>
              <a:t>was developed by the IBM Corporation in the late 1970’s.</a:t>
            </a:r>
          </a:p>
          <a:p>
            <a:pPr eaLnBrk="1" hangingPunct="1"/>
            <a:r>
              <a:rPr lang="en-US" sz="2400" dirty="0"/>
              <a:t>SQL was endorsed as a U.S. national standard by the American National Standards Institute (ANSI) in 1992 [</a:t>
            </a:r>
            <a:r>
              <a:rPr lang="en-US" sz="2400" b="1" dirty="0">
                <a:solidFill>
                  <a:schemeClr val="tx2"/>
                </a:solidFill>
              </a:rPr>
              <a:t>SQL-92</a:t>
            </a:r>
            <a:r>
              <a:rPr lang="en-US" sz="2400" dirty="0"/>
              <a:t>].</a:t>
            </a:r>
          </a:p>
          <a:p>
            <a:pPr eaLnBrk="1" hangingPunct="1"/>
            <a:r>
              <a:rPr lang="en-US" sz="2400" dirty="0"/>
              <a:t>Newer versions exist, such as </a:t>
            </a:r>
            <a:r>
              <a:rPr lang="en-US" sz="2400" b="1" dirty="0">
                <a:solidFill>
                  <a:schemeClr val="tx2"/>
                </a:solidFill>
              </a:rPr>
              <a:t>SQL:2008</a:t>
            </a:r>
            <a:r>
              <a:rPr lang="en-US" sz="2400" b="1" dirty="0">
                <a:solidFill>
                  <a:schemeClr val="tx1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tx2"/>
                </a:solidFill>
              </a:rPr>
              <a:t>SQL:2011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tx2"/>
                </a:solidFill>
              </a:rPr>
              <a:t>SQL:2016 </a:t>
            </a:r>
            <a:r>
              <a:rPr lang="en-US" sz="2400" dirty="0"/>
              <a:t>and they incorporate new features including XML, JSON, and some object-oriented concepts. Some of these features are discussed in this book.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1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9B17-774A-4861-BF1C-EC8AB0C8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Comparison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E1DE8-CD90-4A22-9142-EE512BB4F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12650"/>
            <a:ext cx="8229600" cy="4525963"/>
          </a:xfrm>
        </p:spPr>
        <p:txBody>
          <a:bodyPr/>
          <a:lstStyle/>
          <a:p>
            <a:pPr marL="101600" indent="0" algn="ctr">
              <a:buNone/>
            </a:pPr>
            <a:r>
              <a:rPr lang="en-US" dirty="0"/>
              <a:t>SQL Comparison Operators</a:t>
            </a:r>
          </a:p>
          <a:p>
            <a:pPr marL="10160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9BB0BA-2516-4613-A4F3-E2B876E23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211640"/>
              </p:ext>
            </p:extLst>
          </p:nvPr>
        </p:nvGraphicFramePr>
        <p:xfrm>
          <a:off x="1524000" y="1674539"/>
          <a:ext cx="6096000" cy="4675996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491574">
                  <a:extLst>
                    <a:ext uri="{9D8B030D-6E8A-4147-A177-3AD203B41FA5}">
                      <a16:colId xmlns:a16="http://schemas.microsoft.com/office/drawing/2014/main" val="2520942697"/>
                    </a:ext>
                  </a:extLst>
                </a:gridCol>
                <a:gridCol w="4604426">
                  <a:extLst>
                    <a:ext uri="{9D8B030D-6E8A-4147-A177-3AD203B41FA5}">
                      <a16:colId xmlns:a16="http://schemas.microsoft.com/office/drawing/2014/main" val="3957224732"/>
                    </a:ext>
                  </a:extLst>
                </a:gridCol>
              </a:tblGrid>
              <a:tr h="3567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93032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991747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231611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04881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82371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68491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426729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equal to one of a set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5532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NOT equal to one of a set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917155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within a range of numbers (includes the end points)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60384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 NOT within a range of numbers (includes the end points)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670020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a sequence of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32665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NOT match a sequence of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8390"/>
                  </a:ext>
                </a:extLst>
              </a:tr>
              <a:tr h="293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equal to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94957"/>
                  </a:ext>
                </a:extLst>
              </a:tr>
              <a:tr h="3567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NOT equal to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122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864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6DD9-C069-4388-A2CA-8670532A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Reading Specified Rows from a Single Table I</a:t>
            </a:r>
            <a:br>
              <a:rPr lang="en-US" sz="3100" dirty="0"/>
            </a:br>
            <a:r>
              <a:rPr lang="en-US" sz="3100" dirty="0"/>
              <a:t>The SQL WHERE Clause: 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5A3E9-B0B6-4145-9F57-11CB57F16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*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CATALOG_SKU_2017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 	DateOnWebSite = '01-JAN-2017';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7378F-8751-4BEC-B691-3B37A45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41" y="3147156"/>
            <a:ext cx="7313518" cy="228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5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7758-A36A-4C98-815F-D5E082F8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Reading Specified Rows from a Single Table II</a:t>
            </a:r>
            <a:br>
              <a:rPr lang="en-US" sz="3100" dirty="0"/>
            </a:br>
            <a:r>
              <a:rPr lang="en-US" sz="3100" dirty="0"/>
              <a:t>The SQL WHERE Clause: Numbers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58F55-A31B-44F5-B296-B908BD22A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  *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 	  SKU_DATA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 	  SKU &gt; 200000;</a:t>
            </a:r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052A7-8138-4483-8433-AD39D514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74" y="3166224"/>
            <a:ext cx="5528851" cy="16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7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C75E-1BDB-4E37-B9B9-9F652B1F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Reading Specified Columns and Rows from a Single Table I</a:t>
            </a:r>
            <a:br>
              <a:rPr lang="en-US" sz="3100" dirty="0"/>
            </a:br>
            <a:r>
              <a:rPr lang="en-US" sz="2200" dirty="0"/>
              <a:t>Column Names and the SQL WHERE Clause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552B7-1740-4810-AF63-84277F364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marR="2837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  SKU_Description, Department </a:t>
            </a:r>
          </a:p>
          <a:p>
            <a:pPr marL="588518" marR="2837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  SKU_DATA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	  Department = 'Climbing';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ABD8A-4491-47BD-878B-35E2ED1A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18" y="3310322"/>
            <a:ext cx="4511563" cy="10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5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C616-2A98-41D0-8C85-CF0D36D2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Reading Specified Columns and Rows from a Single Table II</a:t>
            </a:r>
            <a:br>
              <a:rPr lang="en-US" sz="3100" dirty="0"/>
            </a:br>
            <a:r>
              <a:rPr lang="en-US" sz="2200" dirty="0"/>
              <a:t>Column Names and the SQL WHERE Clause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E271D-D918-4583-B58A-CDCF2A77C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518" marR="4015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SELECT	  SKU_Description, Buyer </a:t>
            </a:r>
          </a:p>
          <a:p>
            <a:pPr marL="588518" marR="40150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FROM	  SKU_DATA</a:t>
            </a:r>
          </a:p>
          <a:p>
            <a:pPr marL="588518" lvl="1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Courier New" panose="02070309020205020404" pitchFamily="49" charset="0"/>
              </a:rPr>
              <a:t>WHERE	  Department = 'Climbing’;</a:t>
            </a:r>
          </a:p>
          <a:p>
            <a:r>
              <a:rPr lang="en-US" sz="2400" dirty="0"/>
              <a:t>SQL does not require that the column used in the WHERE clause also appear in the SELECT clause column list as seen above.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10717-95C8-4CE5-842E-FCE8CDFB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877" y="4438731"/>
            <a:ext cx="5108246" cy="1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953-5803-4ADA-A6EC-37D89317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Database Processing</a:t>
            </a:r>
            <a:br>
              <a:rPr lang="en-US" sz="3200" dirty="0"/>
            </a:br>
            <a:r>
              <a:rPr lang="en-US" sz="2400" dirty="0"/>
              <a:t>Fundamentals, Design, and Implementation (15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009AA-2299-4659-84BB-919229652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ctr">
              <a:buNone/>
            </a:pPr>
            <a:endParaRPr lang="en-US" sz="3600" b="1" dirty="0">
              <a:solidFill>
                <a:srgbClr val="007FA3"/>
              </a:solidFill>
            </a:endParaRPr>
          </a:p>
          <a:p>
            <a:pPr marL="101600" lvl="0" indent="0" algn="ctr">
              <a:buNone/>
            </a:pPr>
            <a:r>
              <a:rPr lang="en-US" sz="3600" b="1" dirty="0">
                <a:solidFill>
                  <a:srgbClr val="007FA3"/>
                </a:solidFill>
              </a:rPr>
              <a:t>End of Presentation: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Week #2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Part 1A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9C4F-13C7-44B2-BB10-119547BA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As a Data Sublanguage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08BF3-2351-4F74-AE88-7FD8F2C88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SQL is not a full-featured </a:t>
            </a:r>
            <a:r>
              <a:rPr lang="en-US" sz="2800" b="1" dirty="0">
                <a:solidFill>
                  <a:schemeClr val="tx2"/>
                </a:solidFill>
              </a:rPr>
              <a:t>programming language</a:t>
            </a:r>
            <a:r>
              <a:rPr lang="en-US" sz="2800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C, C#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SQL is a </a:t>
            </a:r>
            <a:r>
              <a:rPr lang="en-US" sz="2800" b="1" dirty="0">
                <a:solidFill>
                  <a:schemeClr val="tx2"/>
                </a:solidFill>
              </a:rPr>
              <a:t>data sublanguage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for creating and processing database data and metadata.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SQL is ubiquitous in enterprise-class DBMS products.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SQL programming is a critical skill.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9307-998B-4FB7-8718-4C7EA3B0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B13ED-13F7-4607-B998-F1282B762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SQL statements can be divided into five categories: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600" b="1" dirty="0">
                <a:solidFill>
                  <a:schemeClr val="tx2"/>
                </a:solidFill>
              </a:rPr>
              <a:t>Data definition language (DDL)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600" b="1" dirty="0">
                <a:solidFill>
                  <a:schemeClr val="tx2"/>
                </a:solidFill>
              </a:rPr>
              <a:t>Data manipulation language (DML)</a:t>
            </a:r>
            <a:r>
              <a:rPr lang="en-US" sz="2600" dirty="0">
                <a:solidFill>
                  <a:schemeClr val="tx2"/>
                </a:solidFill>
              </a:rPr>
              <a:t> </a:t>
            </a:r>
            <a:r>
              <a:rPr lang="en-US" sz="2600" dirty="0"/>
              <a:t>statements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600" b="1" dirty="0">
                <a:solidFill>
                  <a:schemeClr val="tx2"/>
                </a:solidFill>
              </a:rPr>
              <a:t>SQL/Persistent Stored Modules (SQL/PSM)</a:t>
            </a:r>
            <a:r>
              <a:rPr lang="en-US" sz="2600" dirty="0">
                <a:solidFill>
                  <a:schemeClr val="tx2"/>
                </a:solidFill>
              </a:rPr>
              <a:t> </a:t>
            </a:r>
            <a:r>
              <a:rPr lang="en-US" sz="2600" dirty="0"/>
              <a:t>statements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600" b="1" dirty="0">
                <a:solidFill>
                  <a:schemeClr val="tx2"/>
                </a:solidFill>
              </a:rPr>
              <a:t>Transaction control language (TCL)</a:t>
            </a:r>
            <a:r>
              <a:rPr lang="en-US" sz="2600" dirty="0">
                <a:solidFill>
                  <a:schemeClr val="tx2"/>
                </a:solidFill>
              </a:rPr>
              <a:t> </a:t>
            </a:r>
            <a:r>
              <a:rPr lang="en-US" sz="2600" dirty="0"/>
              <a:t>statements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600" b="1" dirty="0">
                <a:solidFill>
                  <a:schemeClr val="tx2"/>
                </a:solidFill>
              </a:rPr>
              <a:t>Data control language (DCL)</a:t>
            </a:r>
            <a:r>
              <a:rPr lang="en-US" sz="2600" dirty="0">
                <a:solidFill>
                  <a:schemeClr val="tx2"/>
                </a:solidFill>
              </a:rPr>
              <a:t> </a:t>
            </a:r>
            <a:r>
              <a:rPr lang="en-US" sz="2600" dirty="0"/>
              <a:t>statements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7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1A72-09F6-4DE3-8A09-D871D695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1E7FA-1A3D-4C7D-B2B9-FBB9C4A3E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tx2"/>
                </a:solidFill>
              </a:rPr>
              <a:t>Data definition language (DDL)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/>
              <a:t>statements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Used for creating tables, relationships, and other structures</a:t>
            </a:r>
          </a:p>
        </p:txBody>
      </p:sp>
    </p:spTree>
    <p:extLst>
      <p:ext uri="{BB962C8B-B14F-4D97-AF65-F5344CB8AC3E}">
        <p14:creationId xmlns:p14="http://schemas.microsoft.com/office/powerpoint/2010/main" val="127488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3F70-32CF-4597-B695-C7629DDC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0BB6D-8BBC-44B4-9DA2-C2EF84BEC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tx2"/>
                </a:solidFill>
              </a:rPr>
              <a:t>Data manipulation language (DML)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/>
              <a:t>statements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Used for: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Queries – SQL </a:t>
            </a:r>
            <a:r>
              <a:rPr lang="en-US" sz="2400" b="1" dirty="0">
                <a:solidFill>
                  <a:schemeClr val="tx2"/>
                </a:solidFill>
              </a:rPr>
              <a:t>SELECT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/>
              <a:t>statement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Inserting data – SQL </a:t>
            </a:r>
            <a:r>
              <a:rPr lang="en-US" sz="2400" b="1" dirty="0">
                <a:solidFill>
                  <a:schemeClr val="tx2"/>
                </a:solidFill>
              </a:rPr>
              <a:t>INSERT</a:t>
            </a:r>
            <a:r>
              <a:rPr lang="en-US" sz="2400" dirty="0"/>
              <a:t> statement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Modifying data – SQL </a:t>
            </a:r>
            <a:r>
              <a:rPr lang="en-US" sz="2400" b="1" dirty="0">
                <a:solidFill>
                  <a:schemeClr val="tx2"/>
                </a:solidFill>
              </a:rPr>
              <a:t>UPDATE</a:t>
            </a:r>
            <a:r>
              <a:rPr lang="en-US" sz="2400" dirty="0"/>
              <a:t> statement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Deleting data – SQL </a:t>
            </a:r>
            <a:r>
              <a:rPr lang="en-US" sz="2400" b="1" dirty="0">
                <a:solidFill>
                  <a:schemeClr val="tx2"/>
                </a:solidFill>
              </a:rPr>
              <a:t>DELETE</a:t>
            </a:r>
            <a:r>
              <a:rPr lang="en-US" sz="2400" dirty="0"/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274097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F60B-1CCD-4B6D-9327-CED5082C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SQL/PSM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4BC0B-3311-48AE-8DBB-F6B05DD8F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tx2"/>
                </a:solidFill>
              </a:rPr>
              <a:t>SQL/Persistent Stored Modules (SQL/PSM)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/>
              <a:t>statements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Add procedural programming capabilities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Variables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Control-of-flow statements</a:t>
            </a:r>
          </a:p>
        </p:txBody>
      </p:sp>
    </p:spTree>
    <p:extLst>
      <p:ext uri="{BB962C8B-B14F-4D97-AF65-F5344CB8AC3E}">
        <p14:creationId xmlns:p14="http://schemas.microsoft.com/office/powerpoint/2010/main" val="218845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6AF3-2B96-48FA-8B1D-74B9BCD1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TCL and DCL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9F85B-A03A-461E-AD0B-0B75FAE9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tx2"/>
                </a:solidFill>
              </a:rPr>
              <a:t>Transaction control language (TCL)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/>
              <a:t>statements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Used to mark transaction boundaries and control transaction behavior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tx2"/>
                </a:solidFill>
              </a:rPr>
              <a:t>Data control language (DCL)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/>
              <a:t>statements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Used to grant (or revoke) database permissions to (from) users and groups</a:t>
            </a:r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662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ADFB-2BEA-4B97-BC17-4E6056C6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2600" dirty="0"/>
              <a:t>Data Tables Used in Examples (1 of 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FFD20A-2F05-45A1-84DF-DF3A33CDA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494350"/>
              </p:ext>
            </p:extLst>
          </p:nvPr>
        </p:nvGraphicFramePr>
        <p:xfrm>
          <a:off x="2096312" y="1406727"/>
          <a:ext cx="1559668" cy="445008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559668">
                  <a:extLst>
                    <a:ext uri="{9D8B030D-6E8A-4147-A177-3AD203B41FA5}">
                      <a16:colId xmlns:a16="http://schemas.microsoft.com/office/drawing/2014/main" val="2753376547"/>
                    </a:ext>
                  </a:extLst>
                </a:gridCol>
              </a:tblGrid>
              <a:tr h="372734">
                <a:tc>
                  <a:txBody>
                    <a:bodyPr/>
                    <a:lstStyle/>
                    <a:p>
                      <a:r>
                        <a:rPr lang="en-US" dirty="0"/>
                        <a:t>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990061"/>
                  </a:ext>
                </a:extLst>
              </a:tr>
              <a:tr h="2582700">
                <a:tc>
                  <a:txBody>
                    <a:bodyPr/>
                    <a:lstStyle/>
                    <a:p>
                      <a:r>
                        <a:rPr lang="en-US" dirty="0"/>
                        <a:t>RETAIL_ORDER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445068"/>
                  </a:ext>
                </a:extLst>
              </a:tr>
              <a:tr h="1494646">
                <a:tc>
                  <a:txBody>
                    <a:bodyPr/>
                    <a:lstStyle/>
                    <a:p>
                      <a:r>
                        <a:rPr lang="en-US" dirty="0"/>
                        <a:t>ORDER_ITEM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0963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8D3DCF-836E-4332-BBD7-C0AB77446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200724"/>
              </p:ext>
            </p:extLst>
          </p:nvPr>
        </p:nvGraphicFramePr>
        <p:xfrm>
          <a:off x="3655980" y="1406727"/>
          <a:ext cx="3621932" cy="445008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1451042">
                  <a:extLst>
                    <a:ext uri="{9D8B030D-6E8A-4147-A177-3AD203B41FA5}">
                      <a16:colId xmlns:a16="http://schemas.microsoft.com/office/drawing/2014/main" val="517208443"/>
                    </a:ext>
                  </a:extLst>
                </a:gridCol>
                <a:gridCol w="2170890">
                  <a:extLst>
                    <a:ext uri="{9D8B030D-6E8A-4147-A177-3AD203B41FA5}">
                      <a16:colId xmlns:a16="http://schemas.microsoft.com/office/drawing/2014/main" val="3568343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68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74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738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9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(12)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2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55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6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4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88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10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ExtendedPrice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906570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5747</TotalTime>
  <Words>1007</Words>
  <Application>Microsoft Office PowerPoint</Application>
  <PresentationFormat>On-screen Show (4:3)</PresentationFormat>
  <Paragraphs>190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Courier New</vt:lpstr>
      <vt:lpstr>Noto Sans Symbols</vt:lpstr>
      <vt:lpstr>Times New Roman</vt:lpstr>
      <vt:lpstr>Verdana</vt:lpstr>
      <vt:lpstr>508 Lecture</vt:lpstr>
      <vt:lpstr>Database Processing: Fundamentals, Design, and Implementation</vt:lpstr>
      <vt:lpstr>Structured Query Language</vt:lpstr>
      <vt:lpstr>SQL As a Data Sublanguage</vt:lpstr>
      <vt:lpstr>SQL Categories</vt:lpstr>
      <vt:lpstr>SQL DDL</vt:lpstr>
      <vt:lpstr>SQL DML</vt:lpstr>
      <vt:lpstr>SQL SQL/PSM</vt:lpstr>
      <vt:lpstr>SQL TCL and DCL</vt:lpstr>
      <vt:lpstr> Data Tables Used in Examples (1 of 2)</vt:lpstr>
      <vt:lpstr>Data Tables Used in Examples (2 of 2)</vt:lpstr>
      <vt:lpstr>The SQL SELECT Statement</vt:lpstr>
      <vt:lpstr>Specific Columns from a Single Table</vt:lpstr>
      <vt:lpstr>Selecting All Columns: The SQL Asterisk (*) Wildcard Character</vt:lpstr>
      <vt:lpstr>Specifying Column Order I</vt:lpstr>
      <vt:lpstr>Specifying Column Order II</vt:lpstr>
      <vt:lpstr>Reading Specified Rows from a Single Table The SQL DISTINCT Keyword</vt:lpstr>
      <vt:lpstr>Controlling the Number of Rows from a Single Table I The SQL TOP {NumberOfRows} Function</vt:lpstr>
      <vt:lpstr>Controlling the Number of Rows from a Single Table II The SQL TOP {Percentage} PERCENT Function</vt:lpstr>
      <vt:lpstr>Controlling Specified Rows from a Single Table The SQL WHERE Clause: Character Strings</vt:lpstr>
      <vt:lpstr>SQL Comparison Operators</vt:lpstr>
      <vt:lpstr>Reading Specified Rows from a Single Table I The SQL WHERE Clause: Dates</vt:lpstr>
      <vt:lpstr>Reading Specified Rows from a Single Table II The SQL WHERE Clause: Numbers</vt:lpstr>
      <vt:lpstr>Reading Specified Columns and Rows from a Single Table I Column Names and the SQL WHERE Clause</vt:lpstr>
      <vt:lpstr>Reading Specified Columns and Rows from a Single Table II Column Names and the SQL WHERE Clause</vt:lpstr>
      <vt:lpstr>Database Processing Fundamentals, Design, and Implementation (15th Edition)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PowerPoint Template</dc:title>
  <dc:creator>Harold Wise</dc:creator>
  <cp:lastModifiedBy>roly</cp:lastModifiedBy>
  <cp:revision>114</cp:revision>
  <dcterms:modified xsi:type="dcterms:W3CDTF">2021-02-15T16:20:26Z</dcterms:modified>
</cp:coreProperties>
</file>